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pl-PL" smtClean="0"/>
              <a:t>Kliknij, aby edytować styl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oz.pwr.wroc.pl/Pracownicy/Zabawa/ekanwi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905000" y="4725144"/>
            <a:ext cx="6570722" cy="1599456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mgr  Anna Kamińska</a:t>
            </a:r>
          </a:p>
          <a:p>
            <a:r>
              <a:rPr lang="pl-PL" sz="2400" dirty="0" err="1" smtClean="0">
                <a:solidFill>
                  <a:schemeClr val="tx1"/>
                </a:solidFill>
              </a:rPr>
              <a:t>anna.maria.kaminska@pwr.wroc.pl</a:t>
            </a:r>
            <a:endParaRPr lang="pl-PL" sz="2400" dirty="0" smtClean="0">
              <a:solidFill>
                <a:schemeClr val="tx1"/>
              </a:solidFill>
            </a:endParaRPr>
          </a:p>
          <a:p>
            <a:endParaRPr lang="pl-PL" sz="2400" dirty="0">
              <a:solidFill>
                <a:schemeClr val="tx1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835696" y="1412776"/>
            <a:ext cx="6553200" cy="1718320"/>
          </a:xfrm>
        </p:spPr>
        <p:txBody>
          <a:bodyPr/>
          <a:lstStyle/>
          <a:p>
            <a:r>
              <a:rPr lang="pl-PL" dirty="0" smtClean="0"/>
              <a:t>ANALIZA FINANSOWA WSPOMAGANA KOMPUTEROWO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Zajęcia nr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5696" y="1772816"/>
            <a:ext cx="7128792" cy="4680520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Dostarczenie wydruków z pierwszą prezentacją.</a:t>
            </a:r>
          </a:p>
          <a:p>
            <a:r>
              <a:rPr lang="pl-PL" dirty="0" smtClean="0"/>
              <a:t>Krótka dyskusja o różnicach w poszczególnych zestawach decyzyjnych –proszę przynieść wydruki kompletu sprawozdań!</a:t>
            </a:r>
          </a:p>
          <a:p>
            <a:r>
              <a:rPr lang="pl-PL" dirty="0" smtClean="0"/>
              <a:t>Wprowadzenie do Visual Basic dla Aplikacji w Excelu, omówienie procedury wczytującej sprawozdania finansowe z </a:t>
            </a:r>
            <a:r>
              <a:rPr lang="pl-PL" dirty="0" err="1" smtClean="0"/>
              <a:t>Ekanwina</a:t>
            </a:r>
            <a:r>
              <a:rPr lang="pl-PL" dirty="0" smtClean="0"/>
              <a:t> do Excela –ciąg dalszy.</a:t>
            </a:r>
          </a:p>
          <a:p>
            <a:r>
              <a:rPr lang="pl-PL" dirty="0" smtClean="0"/>
              <a:t>Każda grupa 2-osobowa przedstawia wykaz (listę) sprawozdań potrzebnych do wczytywania i pokazuje na koniec zajęć, że potrafi zmodyfikować odpowiednio procedurę wczytującą.</a:t>
            </a:r>
          </a:p>
          <a:p>
            <a:r>
              <a:rPr lang="pl-PL" dirty="0" smtClean="0"/>
              <a:t>Jeśli zostanie trochę czasu to wprowadzenie do zajęć nr 3-4 (modelowanie wartości pieniądza w czasie)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Zajęcia 3 i 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5696" y="1772816"/>
            <a:ext cx="7308304" cy="4680520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Kontynuacja poprzednich zajęć:</a:t>
            </a:r>
          </a:p>
          <a:p>
            <a:r>
              <a:rPr lang="pl-PL" dirty="0" smtClean="0"/>
              <a:t>Zastosowanie bardziej zaawansowanych możliwości MS Excel: paski przewijania (w celu zdynamizowania analiz), nadawanie nazw zakresom komórek, wykresy.</a:t>
            </a:r>
          </a:p>
          <a:p>
            <a:r>
              <a:rPr lang="pl-PL" dirty="0" smtClean="0"/>
              <a:t>Orientacyjny zakres merytoryczny –„wartość pieniądza w czasie”, „modelowanie metod amortyzacji”.</a:t>
            </a:r>
          </a:p>
          <a:p>
            <a:r>
              <a:rPr lang="pl-PL" dirty="0" smtClean="0"/>
              <a:t>Prezentacje –(dla wybierających tę formę) równoważnika „małych zadań domowych” oraz przydzielenie tematów „małego zadania domowego nr 1 i nr 2” do wykonania w Excelu</a:t>
            </a:r>
          </a:p>
          <a:p>
            <a:r>
              <a:rPr lang="pl-PL" dirty="0" smtClean="0"/>
              <a:t>Uwaga: Termin oddania (plik e-mailem + wydruk sprawozdania) „małych zadań domowych” –pierwsze zajęcia po rozdaniu tematów danego zadania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Zajęcia nr 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Prace nad analizatorem sytuacji ekonomicznej przedsiębiorstwa Omega</a:t>
            </a:r>
          </a:p>
          <a:p>
            <a:r>
              <a:rPr lang="pl-PL" dirty="0" smtClean="0"/>
              <a:t>Prace nad grą „wyścig szczurów”</a:t>
            </a:r>
          </a:p>
          <a:p>
            <a:r>
              <a:rPr lang="pl-PL" dirty="0" smtClean="0"/>
              <a:t>Krótka prezentacja (przy komputerze) bieżącego etapu konstruowania analizatora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Zajęcia nr 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Oddanie gry „wyścig szczurów”(pliki + wydruk –szczegóły reguł punktacji oraz </a:t>
            </a:r>
            <a:r>
              <a:rPr lang="pl-PL" b="1" dirty="0" smtClean="0"/>
              <a:t>dokładny termin oddania podane będą w trakcie semestru)</a:t>
            </a:r>
          </a:p>
          <a:p>
            <a:r>
              <a:rPr lang="pl-PL" dirty="0" smtClean="0"/>
              <a:t>Prace nad analizatorem sytuacji ekonomicznej przedsiębiorstwa Omega</a:t>
            </a:r>
          </a:p>
          <a:p>
            <a:r>
              <a:rPr lang="pl-PL" dirty="0" smtClean="0"/>
              <a:t>Poprawa (niezaliczonych) „małych zadań domowych”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Zajęcia nr 7 </a:t>
            </a:r>
            <a:br>
              <a:rPr lang="pl-PL" dirty="0" smtClean="0"/>
            </a:br>
            <a:r>
              <a:rPr lang="pl-PL" sz="2200" dirty="0" smtClean="0"/>
              <a:t>(ostatnie)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07704" y="1916832"/>
            <a:ext cx="6984776" cy="4464496"/>
          </a:xfrm>
        </p:spPr>
        <p:txBody>
          <a:bodyPr/>
          <a:lstStyle/>
          <a:p>
            <a:r>
              <a:rPr lang="pl-PL" dirty="0" smtClean="0"/>
              <a:t>Termin oddania „Analizatorów” –</a:t>
            </a:r>
            <a:r>
              <a:rPr lang="pl-PL" b="1" dirty="0" smtClean="0"/>
              <a:t>zostanie podany w czasie semestru (orientacyjnie: tydzień przed ostatnimi zajęciami)</a:t>
            </a:r>
          </a:p>
          <a:p>
            <a:r>
              <a:rPr lang="pl-PL" dirty="0" smtClean="0"/>
              <a:t>W czasie zajęć -krótkie prezentacje działania „Analizatora” na forum grupy zajęciowej (przede wszystkim wyróżniające się prace)</a:t>
            </a:r>
          </a:p>
          <a:p>
            <a:r>
              <a:rPr lang="pl-PL" dirty="0" smtClean="0"/>
              <a:t>Być może już część wpisów ocen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…wakacje…</a:t>
            </a:r>
            <a:endParaRPr lang="pl-PL" dirty="0"/>
          </a:p>
        </p:txBody>
      </p:sp>
      <p:pic>
        <p:nvPicPr>
          <p:cNvPr id="1026" name="Picture 2" descr="http://t2.gstatic.com/images?q=tbn:ANd9GcRK1DyLxcbsUW4FrL19eTT2C6VWnadqGKmjSfm4caDAqQAenNV8I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636912"/>
            <a:ext cx="3240360" cy="3255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</a:t>
            </a:r>
            <a:r>
              <a:rPr lang="pl-PL" dirty="0" err="1" smtClean="0"/>
              <a:t>ekanwin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63688" y="1772817"/>
            <a:ext cx="7380312" cy="50405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hlinkClick r:id="rId2"/>
              </a:rPr>
              <a:t>http://www.ioz.pwr.wroc.pl/Pracownicy/Zabawa/ekanwin.html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276872"/>
            <a:ext cx="5040560" cy="4223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AFWK’2012: zasady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5696" y="1628800"/>
            <a:ext cx="7308304" cy="52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b="1" dirty="0" smtClean="0"/>
              <a:t>1. Prezentacja -poprawa zestawu (czyli przygotowanie konkurencyjnego wariantu) pod względem zysku netto i sprzedaży(wyrażonej w złotych) –okres 2011-2013, poprawiać można tylko górną część macierzy zmiennych decyzyjnych 9 wierszy x 3 kolumny; </a:t>
            </a:r>
          </a:p>
          <a:p>
            <a:pPr>
              <a:buNone/>
            </a:pPr>
            <a:r>
              <a:rPr lang="pl-PL" sz="1600" dirty="0" smtClean="0"/>
              <a:t>2. Przygotowanie </a:t>
            </a:r>
            <a:r>
              <a:rPr lang="pl-PL" sz="1600" b="1" dirty="0" smtClean="0"/>
              <a:t>narzędzia wspomagającego analizę wybranego zagadnienia w analizie finansowej „Analizator sytuacji finansowej”; zadanie wykonywane w parach. Orientacyjna tematyka –materiały edukacyjne ze strony </a:t>
            </a:r>
            <a:r>
              <a:rPr lang="pl-PL" sz="1600" b="1" dirty="0" err="1" smtClean="0"/>
              <a:t>www.findict.pl</a:t>
            </a:r>
            <a:r>
              <a:rPr lang="pl-PL" sz="1600" b="1" dirty="0" smtClean="0"/>
              <a:t>  Szczegóły w czasie zajęć nr 2.</a:t>
            </a:r>
          </a:p>
          <a:p>
            <a:pPr>
              <a:buNone/>
            </a:pPr>
            <a:r>
              <a:rPr lang="pl-PL" sz="1600" b="1" dirty="0" smtClean="0"/>
              <a:t>3. </a:t>
            </a:r>
            <a:r>
              <a:rPr lang="pl-PL" sz="1600" dirty="0" smtClean="0"/>
              <a:t>W</a:t>
            </a:r>
            <a:r>
              <a:rPr lang="pl-PL" sz="1600" b="1" dirty="0" smtClean="0"/>
              <a:t>yścig szczurów (gra kierownicza,); zadanie wykonywane w parach;                       Wagi rankingu do wyścigu szczurów: 5,4,3,2,1,1,1,1,1 pod uwagę jest brana wartość na koniec roku 2016 („wynik syntetyczny”). Uwaga –nie ma ograniczeń na wartości zmiennych decyzyjnych dla lat 2011-2016 (oprócz wbudowanych w program).</a:t>
            </a:r>
          </a:p>
          <a:p>
            <a:pPr>
              <a:buNone/>
            </a:pPr>
            <a:r>
              <a:rPr lang="pl-PL" sz="1600" dirty="0" smtClean="0"/>
              <a:t>4. „</a:t>
            </a:r>
            <a:r>
              <a:rPr lang="pl-PL" sz="1600" b="1" dirty="0" smtClean="0"/>
              <a:t>Małe” zadanie domowe (do rozwiązania w Excelu) –z reguły do oddania na zajęciach następujących po rozdaniu tematów. Równoważne jest przygotowanie prezentacji z systemów wspomagających analizy finansowe lub prezentacji zastosowań arkusza kalkulacyjnego na podstawie literatury w jęz. angielskim (dla maks. 2 grup).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400" dirty="0" smtClean="0"/>
              <a:t>Poszczególne zadania z reguły wykonywane są w parach. W przypadku konieczności (nieparzysta liczba osób w grupie zajęciowej) wykonywania któregoś z zadań w grupie trzyosobowej –inny regulamin zaliczeń (aby starać się o ocenę &gt;= 4,0 -zaliczenie kartkówki z podstaw analizy finansowej w pierwszym podejściu albo „Analizator” z możliwością wykonywania analiz porównawczych).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07704" y="1772816"/>
            <a:ext cx="7056784" cy="4752528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Warunek zaliczenia –wszystkie zadania ocenione pozytywnie</a:t>
            </a:r>
          </a:p>
          <a:p>
            <a:r>
              <a:rPr lang="pl-PL" dirty="0" smtClean="0"/>
              <a:t>Punkty za zadania:</a:t>
            </a:r>
          </a:p>
          <a:p>
            <a:pPr lvl="1"/>
            <a:r>
              <a:rPr lang="pl-PL" dirty="0" smtClean="0"/>
              <a:t>Pierwsza prezentacja –do 2 punktów</a:t>
            </a:r>
          </a:p>
          <a:p>
            <a:pPr lvl="1"/>
            <a:r>
              <a:rPr lang="pl-PL" dirty="0" smtClean="0"/>
              <a:t>Analizator –do 12 punktów</a:t>
            </a:r>
          </a:p>
          <a:p>
            <a:pPr lvl="1"/>
            <a:r>
              <a:rPr lang="pl-PL" dirty="0" smtClean="0"/>
              <a:t>„Małe zadanie domowe” –do 5 punktów</a:t>
            </a:r>
          </a:p>
          <a:p>
            <a:pPr lvl="1"/>
            <a:r>
              <a:rPr lang="pl-PL" dirty="0" smtClean="0"/>
              <a:t>Gra „Wyścig szczurów” –punktacja zaliczająca 1 do 5 punktów (wynika z miejsca w rankingu)</a:t>
            </a:r>
          </a:p>
          <a:p>
            <a:r>
              <a:rPr lang="pl-PL" dirty="0" smtClean="0"/>
              <a:t>Można zdobyć punkty za aktywność </a:t>
            </a:r>
          </a:p>
          <a:p>
            <a:r>
              <a:rPr lang="pl-PL" dirty="0" smtClean="0"/>
              <a:t>Bardzo ważna terminowość i obecność na zajęciach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Terminy zajęć</a:t>
            </a:r>
            <a:endParaRPr lang="pl-P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2645" y="2204864"/>
            <a:ext cx="7121355" cy="35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…</a:t>
            </a:r>
            <a:r>
              <a:rPr lang="pl-PL" i="1" dirty="0" smtClean="0"/>
              <a:t>zmiany</a:t>
            </a:r>
            <a:r>
              <a:rPr lang="pl-PL" dirty="0" smtClean="0"/>
              <a:t>…</a:t>
            </a:r>
            <a:endParaRPr lang="pl-P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780928"/>
            <a:ext cx="7077873" cy="229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Zajęcia początkowe „0”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39752" y="2060848"/>
            <a:ext cx="6552728" cy="4248472"/>
          </a:xfrm>
        </p:spPr>
        <p:txBody>
          <a:bodyPr>
            <a:normAutofit/>
          </a:bodyPr>
          <a:lstStyle/>
          <a:p>
            <a:r>
              <a:rPr lang="pl-PL" dirty="0" smtClean="0"/>
              <a:t>Obsługa programu </a:t>
            </a:r>
            <a:r>
              <a:rPr lang="pl-PL" dirty="0" err="1" smtClean="0"/>
              <a:t>Ekanwin</a:t>
            </a:r>
            <a:r>
              <a:rPr lang="pl-PL" dirty="0" smtClean="0"/>
              <a:t> (budowanie drzew decyzyjnych, wprowadzanie danych, oglądanie sprawozdań)</a:t>
            </a:r>
          </a:p>
          <a:p>
            <a:r>
              <a:rPr lang="pl-PL" dirty="0" smtClean="0"/>
              <a:t>Uwagi techniczne do procesu instalacji </a:t>
            </a:r>
            <a:r>
              <a:rPr lang="pl-PL" dirty="0" err="1" smtClean="0"/>
              <a:t>Ekanwin</a:t>
            </a:r>
            <a:endParaRPr lang="pl-PL" dirty="0" smtClean="0"/>
          </a:p>
          <a:p>
            <a:r>
              <a:rPr lang="pl-PL" dirty="0" smtClean="0"/>
              <a:t>Wprowadzanie sprawozdań </a:t>
            </a:r>
            <a:r>
              <a:rPr lang="pl-PL" dirty="0" err="1" smtClean="0"/>
              <a:t>Ekanwin</a:t>
            </a:r>
            <a:r>
              <a:rPr lang="pl-PL" dirty="0" smtClean="0"/>
              <a:t> do programu MS Word; tworzenie zestawu sprawozdań do drukowania; </a:t>
            </a:r>
          </a:p>
          <a:p>
            <a:pPr>
              <a:buNone/>
            </a:pPr>
            <a:r>
              <a:rPr lang="pl-PL" i="1" dirty="0" smtClean="0"/>
              <a:t>Uwaga: na następne zajęcia proszę przynosić wydruk sprawozdań dla swoich zmiennych decyzyjnych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Zajęcia nr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5696" y="1772816"/>
            <a:ext cx="7308304" cy="5085184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Przedstawienie „poprawionych” zestawów; manipulować można zamówieniami surowców, zleceniami produkcyjnymi i cenami wyrobów gotowych.</a:t>
            </a:r>
          </a:p>
          <a:p>
            <a:r>
              <a:rPr lang="pl-PL" dirty="0" smtClean="0"/>
              <a:t>Celem jest ok. 5% poprawa zysku netto (jeśli był zerowy to jego wykazanie zysku netto) oraz sprzedaży (też 5%) a także krótkie przedstawienie perspektywy dalszej poprawy.</a:t>
            </a:r>
          </a:p>
          <a:p>
            <a:r>
              <a:rPr lang="pl-PL" dirty="0" smtClean="0"/>
              <a:t>Przygotować proszę: krótką prezentację –5 minut (2 strony w MS Word z początkowymi i finalnymi parametrami + pliki drzewa (*.sir oraz *.tr1). Uwaga: rozwiązania proszę </a:t>
            </a:r>
            <a:r>
              <a:rPr lang="pl-PL" b="1" dirty="0" smtClean="0"/>
              <a:t>przysłać poprzedniego dnia drogą elektroniczną(</a:t>
            </a:r>
            <a:r>
              <a:rPr lang="pl-PL" b="1" dirty="0" err="1" smtClean="0"/>
              <a:t>anna.maria.kaminska@pwr.wroc.pl</a:t>
            </a:r>
            <a:r>
              <a:rPr lang="pl-PL" b="1" dirty="0" smtClean="0"/>
              <a:t>) w formacie zip a nie </a:t>
            </a:r>
            <a:r>
              <a:rPr lang="pl-PL" b="1" dirty="0" err="1" smtClean="0"/>
              <a:t>rar</a:t>
            </a:r>
            <a:r>
              <a:rPr lang="pl-PL" b="1" dirty="0" smtClean="0"/>
              <a:t>. Rozwiązania przyniesione dopiero na zajęcia będą niestety oceniane niżej.</a:t>
            </a:r>
          </a:p>
          <a:p>
            <a:r>
              <a:rPr lang="pl-PL" dirty="0" smtClean="0"/>
              <a:t>Każda grupa –krótka prezentacja przyjętej strategii i jej efektów. Wskazane krótkie opracowanie w formie wydruku (do oddania na trzecich zajęciach)</a:t>
            </a:r>
          </a:p>
          <a:p>
            <a:r>
              <a:rPr lang="pl-PL" dirty="0" smtClean="0"/>
              <a:t>Wybór zakresu merytorycznego dla „Analizatora sytuacji finansowej”</a:t>
            </a:r>
          </a:p>
          <a:p>
            <a:r>
              <a:rPr lang="pl-PL" dirty="0" smtClean="0"/>
              <a:t>Wprowadzenie do Visual Basic dla Aplikacji w Excelu, omówienie procedury wczytującej sprawozdania finansowe z </a:t>
            </a:r>
            <a:r>
              <a:rPr lang="pl-PL" dirty="0" err="1" smtClean="0"/>
              <a:t>Ekanwina</a:t>
            </a:r>
            <a:r>
              <a:rPr lang="pl-PL" dirty="0" smtClean="0"/>
              <a:t> do Excela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Mod_theme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54</TotalTime>
  <Words>842</Words>
  <Application>Microsoft Office PowerPoint</Application>
  <PresentationFormat>Pokaz na ekranie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Theme_Mod_theme</vt:lpstr>
      <vt:lpstr>ANALIZA FINANSOWA WSPOMAGANA KOMPUTEROWO</vt:lpstr>
      <vt:lpstr>Program ekanwin</vt:lpstr>
      <vt:lpstr>AFWK’2012: zasady </vt:lpstr>
      <vt:lpstr>Slajd 4</vt:lpstr>
      <vt:lpstr>Zasady CD</vt:lpstr>
      <vt:lpstr>Terminy zajęć</vt:lpstr>
      <vt:lpstr>…zmiany…</vt:lpstr>
      <vt:lpstr>Zajęcia początkowe „0”</vt:lpstr>
      <vt:lpstr>Zajęcia nr 1</vt:lpstr>
      <vt:lpstr>Zajęcia nr 2</vt:lpstr>
      <vt:lpstr>Zajęcia 3 i 4</vt:lpstr>
      <vt:lpstr>Zajęcia nr 5</vt:lpstr>
      <vt:lpstr>Zajęcia nr 6</vt:lpstr>
      <vt:lpstr>Zajęcia nr 7  (ostatnie)</vt:lpstr>
      <vt:lpstr>…wakacje…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FINANSOWA WSPOMAGANA KOMPUTEROWO</dc:title>
  <dc:creator>Ania</dc:creator>
  <cp:lastModifiedBy>Ania</cp:lastModifiedBy>
  <cp:revision>7</cp:revision>
  <dcterms:created xsi:type="dcterms:W3CDTF">2012-02-13T21:33:40Z</dcterms:created>
  <dcterms:modified xsi:type="dcterms:W3CDTF">2012-02-13T22:33:13Z</dcterms:modified>
</cp:coreProperties>
</file>